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93" r:id="rId4"/>
    <p:sldId id="259" r:id="rId5"/>
    <p:sldId id="260" r:id="rId6"/>
    <p:sldId id="292" r:id="rId7"/>
    <p:sldId id="273" r:id="rId8"/>
    <p:sldId id="274" r:id="rId9"/>
    <p:sldId id="27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3"/>
    <p:restoredTop sz="97495"/>
  </p:normalViewPr>
  <p:slideViewPr>
    <p:cSldViewPr snapToGrid="0" snapToObjects="1">
      <p:cViewPr varScale="1">
        <p:scale>
          <a:sx n="205" d="100"/>
          <a:sy n="205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g | Subheadline |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1838" y="2544286"/>
            <a:ext cx="7108825" cy="24844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B2268D1-19DC-EF46-AD5A-3EA96AF76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275" y="6294734"/>
            <a:ext cx="288888" cy="1231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r"/>
            <a:fld id="{866D8E11-A83D-46AC-BA35-C493C365A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81EEE17-1A6A-B247-B8A5-B462B4B1F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7542" y="6184072"/>
            <a:ext cx="465932" cy="268807"/>
          </a:xfrm>
          <a:prstGeom prst="rect">
            <a:avLst/>
          </a:prstGeom>
        </p:spPr>
      </p:pic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03D83A36-7091-E445-90BB-3EE0E0CD18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1157783"/>
            <a:ext cx="10728325" cy="6694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Aft>
                <a:spcPts val="1000"/>
              </a:spcAft>
              <a:buNone/>
              <a:defRPr sz="2000" baseline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This is a subheading.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2" name="Title Placeholder 22">
            <a:extLst>
              <a:ext uri="{FF2B5EF4-FFF2-40B4-BE49-F238E27FC236}">
                <a16:creationId xmlns:a16="http://schemas.microsoft.com/office/drawing/2014/main" id="{57ED2DA4-AB58-104B-857F-AF0DD0028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630659"/>
            <a:ext cx="10728324" cy="4555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This is a headline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F6BD71-32BC-CB42-874E-1DB181338303}"/>
              </a:ext>
            </a:extLst>
          </p:cNvPr>
          <p:cNvGrpSpPr/>
          <p:nvPr userDrawn="1"/>
        </p:nvGrpSpPr>
        <p:grpSpPr>
          <a:xfrm rot="16200000">
            <a:off x="6061664" y="-6061660"/>
            <a:ext cx="68678" cy="12192005"/>
            <a:chOff x="4713353" y="-1"/>
            <a:chExt cx="73891" cy="68580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4B675C-898F-4C4D-8CA8-652AB2B99F3C}"/>
                </a:ext>
              </a:extLst>
            </p:cNvPr>
            <p:cNvSpPr/>
            <p:nvPr userDrawn="1"/>
          </p:nvSpPr>
          <p:spPr>
            <a:xfrm>
              <a:off x="4713353" y="-1"/>
              <a:ext cx="73890" cy="411659"/>
            </a:xfrm>
            <a:prstGeom prst="rect">
              <a:avLst/>
            </a:prstGeom>
            <a:solidFill>
              <a:srgbClr val="245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B16719-BE10-A64E-B19B-BE391DFEB849}"/>
                </a:ext>
              </a:extLst>
            </p:cNvPr>
            <p:cNvSpPr/>
            <p:nvPr userDrawn="1"/>
          </p:nvSpPr>
          <p:spPr>
            <a:xfrm>
              <a:off x="4713354" y="1089421"/>
              <a:ext cx="73889" cy="3393281"/>
            </a:xfrm>
            <a:prstGeom prst="rect">
              <a:avLst/>
            </a:prstGeom>
            <a:solidFill>
              <a:srgbClr val="30B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B04ACA-F307-7E47-A70A-94B756A52B31}"/>
                </a:ext>
              </a:extLst>
            </p:cNvPr>
            <p:cNvSpPr/>
            <p:nvPr userDrawn="1"/>
          </p:nvSpPr>
          <p:spPr>
            <a:xfrm>
              <a:off x="4713354" y="4482703"/>
              <a:ext cx="73889" cy="677762"/>
            </a:xfrm>
            <a:prstGeom prst="rect">
              <a:avLst/>
            </a:prstGeom>
            <a:solidFill>
              <a:srgbClr val="FE7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55343-7A2F-884E-956E-95E4B53F8631}"/>
                </a:ext>
              </a:extLst>
            </p:cNvPr>
            <p:cNvSpPr/>
            <p:nvPr userDrawn="1"/>
          </p:nvSpPr>
          <p:spPr>
            <a:xfrm>
              <a:off x="4713354" y="5160465"/>
              <a:ext cx="73887" cy="1697536"/>
            </a:xfrm>
            <a:prstGeom prst="rect">
              <a:avLst/>
            </a:prstGeom>
            <a:solidFill>
              <a:srgbClr val="0C3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E13884-F730-0448-A086-18EFE8CAA9DF}"/>
                </a:ext>
              </a:extLst>
            </p:cNvPr>
            <p:cNvSpPr/>
            <p:nvPr userDrawn="1"/>
          </p:nvSpPr>
          <p:spPr>
            <a:xfrm>
              <a:off x="4713356" y="411657"/>
              <a:ext cx="73888" cy="677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63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7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8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13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7432-07CB-2444-BF82-9FAD01476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 fontScale="90000"/>
          </a:bodyPr>
          <a:lstStyle/>
          <a:p>
            <a:r>
              <a:rPr lang="en-US" dirty="0"/>
              <a:t>SUSE at Home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9AFF7-552B-824A-94DC-87926242F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The Maintenance edition</a:t>
            </a:r>
          </a:p>
        </p:txBody>
      </p:sp>
      <p:pic>
        <p:nvPicPr>
          <p:cNvPr id="4" name="Picture 3" descr="Empty pavement with misty mountains">
            <a:extLst>
              <a:ext uri="{FF2B5EF4-FFF2-40B4-BE49-F238E27FC236}">
                <a16:creationId xmlns:a16="http://schemas.microsoft.com/office/drawing/2014/main" id="{49AFD91A-1D23-4F97-90ED-62460B17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7" r="24958" b="1"/>
          <a:stretch/>
        </p:blipFill>
        <p:spPr>
          <a:xfrm>
            <a:off x="1" y="8477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B682EB4-04F1-A248-8976-FA494E356F1A}"/>
              </a:ext>
            </a:extLst>
          </p:cNvPr>
          <p:cNvSpPr/>
          <p:nvPr/>
        </p:nvSpPr>
        <p:spPr>
          <a:xfrm>
            <a:off x="6046267" y="2145971"/>
            <a:ext cx="4939777" cy="13737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47E5C1-30BE-8F4B-A34B-BFF235EDFAF7}"/>
              </a:ext>
            </a:extLst>
          </p:cNvPr>
          <p:cNvSpPr/>
          <p:nvPr/>
        </p:nvSpPr>
        <p:spPr>
          <a:xfrm>
            <a:off x="6096000" y="4843780"/>
            <a:ext cx="3649362" cy="4796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Upgrade K3s and Rancher</a:t>
            </a:r>
          </a:p>
        </p:txBody>
      </p:sp>
      <p:pic>
        <p:nvPicPr>
          <p:cNvPr id="1026" name="Picture 2" descr="k3s vs Kubernetes | What are the differences?">
            <a:extLst>
              <a:ext uri="{FF2B5EF4-FFF2-40B4-BE49-F238E27FC236}">
                <a16:creationId xmlns:a16="http://schemas.microsoft.com/office/drawing/2014/main" id="{D1A89CE3-345C-3C4D-9123-31E6F0C4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5" y="377691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D30C55-C788-2F41-8624-5F1D98A8FF48}"/>
              </a:ext>
            </a:extLst>
          </p:cNvPr>
          <p:cNvSpPr txBox="1"/>
          <p:nvPr/>
        </p:nvSpPr>
        <p:spPr>
          <a:xfrm>
            <a:off x="3709319" y="4846863"/>
            <a:ext cx="10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1.19.8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BA2D8-3569-2C4F-9D0A-F9B58A676D66}"/>
              </a:ext>
            </a:extLst>
          </p:cNvPr>
          <p:cNvSpPr txBox="1"/>
          <p:nvPr/>
        </p:nvSpPr>
        <p:spPr>
          <a:xfrm>
            <a:off x="3709319" y="258998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2.5.8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EDC8D-8FD8-6E4E-8FD8-14B4D886363A}"/>
              </a:ext>
            </a:extLst>
          </p:cNvPr>
          <p:cNvSpPr txBox="1"/>
          <p:nvPr/>
        </p:nvSpPr>
        <p:spPr>
          <a:xfrm>
            <a:off x="6096000" y="4874557"/>
            <a:ext cx="564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 -</a:t>
            </a:r>
            <a:r>
              <a:rPr lang="en-US" dirty="0" err="1"/>
              <a:t>sfL</a:t>
            </a:r>
            <a:r>
              <a:rPr lang="en-US" dirty="0"/>
              <a:t> https://get.k3s.io |  </a:t>
            </a:r>
            <a:r>
              <a:rPr lang="en-US" dirty="0" err="1"/>
              <a:t>sh</a:t>
            </a:r>
            <a:r>
              <a:rPr lang="en-US" dirty="0"/>
              <a:t> -s -</a:t>
            </a:r>
          </a:p>
        </p:txBody>
      </p:sp>
      <p:pic>
        <p:nvPicPr>
          <p:cNvPr id="2" name="Picture 2" descr="Getting Started With Rancher | BoxBoat">
            <a:extLst>
              <a:ext uri="{FF2B5EF4-FFF2-40B4-BE49-F238E27FC236}">
                <a16:creationId xmlns:a16="http://schemas.microsoft.com/office/drawing/2014/main" id="{6B9CF51E-21C0-F540-9275-146CD28F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0" y="1815554"/>
            <a:ext cx="3519564" cy="197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AF7804-01D2-B34A-8655-B1E993747034}"/>
              </a:ext>
            </a:extLst>
          </p:cNvPr>
          <p:cNvSpPr txBox="1"/>
          <p:nvPr/>
        </p:nvSpPr>
        <p:spPr>
          <a:xfrm>
            <a:off x="4785322" y="4846863"/>
            <a:ext cx="10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1.21.8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CD7E9-D22B-C24D-BF48-5BC5ED6DC3CD}"/>
              </a:ext>
            </a:extLst>
          </p:cNvPr>
          <p:cNvSpPr txBox="1"/>
          <p:nvPr/>
        </p:nvSpPr>
        <p:spPr>
          <a:xfrm>
            <a:off x="4864684" y="2605376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2.6.0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EF054-A28E-0F42-B2D1-AEC07CB059E4}"/>
              </a:ext>
            </a:extLst>
          </p:cNvPr>
          <p:cNvSpPr/>
          <p:nvPr/>
        </p:nvSpPr>
        <p:spPr>
          <a:xfrm>
            <a:off x="6240771" y="2204529"/>
            <a:ext cx="47452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helm upgrade rancher rancher-latest/rancher \</a:t>
            </a:r>
          </a:p>
          <a:p>
            <a:r>
              <a:rPr lang="en-US" dirty="0"/>
              <a:t>--namespace cattle-system \</a:t>
            </a:r>
          </a:p>
          <a:p>
            <a:r>
              <a:rPr lang="en-US" dirty="0"/>
              <a:t>--set hostname=</a:t>
            </a:r>
            <a:r>
              <a:rPr lang="en-US" dirty="0" err="1"/>
              <a:t>rancher.xyz.com</a:t>
            </a:r>
            <a:r>
              <a:rPr lang="en-US" dirty="0"/>
              <a:t> \</a:t>
            </a:r>
          </a:p>
          <a:p>
            <a:r>
              <a:rPr lang="en-US" dirty="0"/>
              <a:t>--set replicas=1</a:t>
            </a:r>
          </a:p>
        </p:txBody>
      </p:sp>
    </p:spTree>
    <p:extLst>
      <p:ext uri="{BB962C8B-B14F-4D97-AF65-F5344CB8AC3E}">
        <p14:creationId xmlns:p14="http://schemas.microsoft.com/office/powerpoint/2010/main" val="22128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13" grpId="0"/>
      <p:bldP spid="9" grpId="0"/>
      <p:bldP spid="10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C646-B18D-9C42-A062-0EAB6A9EC4B4}"/>
              </a:ext>
            </a:extLst>
          </p:cNvPr>
          <p:cNvSpPr txBox="1"/>
          <p:nvPr/>
        </p:nvSpPr>
        <p:spPr>
          <a:xfrm>
            <a:off x="5444844" y="3052924"/>
            <a:ext cx="753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proj</a:t>
            </a:r>
            <a:r>
              <a:rPr lang="en-US" sz="2400" dirty="0"/>
              <a:t>-</a:t>
            </a:r>
            <a:r>
              <a:rPr lang="en-US" sz="2400" dirty="0" err="1"/>
              <a:t>suse</a:t>
            </a:r>
            <a:r>
              <a:rPr lang="en-US" sz="2400" dirty="0"/>
              <a:t>-at-home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1D8C2-F044-1541-8187-05E0CC702EBF}"/>
              </a:ext>
            </a:extLst>
          </p:cNvPr>
          <p:cNvSpPr txBox="1"/>
          <p:nvPr/>
        </p:nvSpPr>
        <p:spPr>
          <a:xfrm>
            <a:off x="5444844" y="4752752"/>
            <a:ext cx="753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/SUSE/</a:t>
            </a:r>
            <a:r>
              <a:rPr lang="en-US" sz="2400" dirty="0" err="1"/>
              <a:t>suse</a:t>
            </a:r>
            <a:r>
              <a:rPr lang="en-US" sz="2400" dirty="0"/>
              <a:t>-at-home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65BE7-C808-AA42-AD72-6F15280F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89" y="2173413"/>
            <a:ext cx="37973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FF945-01DF-FC49-8340-00B0211D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9" y="3852066"/>
            <a:ext cx="4023180" cy="22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Today’s Goal</a:t>
            </a:r>
          </a:p>
        </p:txBody>
      </p:sp>
      <p:pic>
        <p:nvPicPr>
          <p:cNvPr id="4" name="Picture 2" descr="k3s vs Kubernetes | What are the differences?">
            <a:extLst>
              <a:ext uri="{FF2B5EF4-FFF2-40B4-BE49-F238E27FC236}">
                <a16:creationId xmlns:a16="http://schemas.microsoft.com/office/drawing/2014/main" id="{198EFE83-E8FE-514D-B010-E3829525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67" y="295162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6943E-ACB7-0D4C-8902-0E337132E152}"/>
              </a:ext>
            </a:extLst>
          </p:cNvPr>
          <p:cNvSpPr txBox="1"/>
          <p:nvPr/>
        </p:nvSpPr>
        <p:spPr>
          <a:xfrm>
            <a:off x="5291461" y="2975861"/>
            <a:ext cx="10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1.21.8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3FCA72-1EAE-E540-8696-7E8F8B15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38" y="3250518"/>
            <a:ext cx="2540001" cy="1653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6C968-73D6-EB48-A1C9-9A3770480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944" y="3373455"/>
            <a:ext cx="2884125" cy="1407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BC646-B18D-9C42-A062-0EAB6A9EC4B4}"/>
              </a:ext>
            </a:extLst>
          </p:cNvPr>
          <p:cNvSpPr txBox="1"/>
          <p:nvPr/>
        </p:nvSpPr>
        <p:spPr>
          <a:xfrm>
            <a:off x="8736480" y="2989944"/>
            <a:ext cx="10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2.6.0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95185-B16E-C349-A474-84F2710559A9}"/>
              </a:ext>
            </a:extLst>
          </p:cNvPr>
          <p:cNvSpPr txBox="1"/>
          <p:nvPr/>
        </p:nvSpPr>
        <p:spPr>
          <a:xfrm>
            <a:off x="2530662" y="2985883"/>
            <a:ext cx="178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 SP3</a:t>
            </a:r>
          </a:p>
        </p:txBody>
      </p:sp>
    </p:spTree>
    <p:extLst>
      <p:ext uri="{BB962C8B-B14F-4D97-AF65-F5344CB8AC3E}">
        <p14:creationId xmlns:p14="http://schemas.microsoft.com/office/powerpoint/2010/main" val="320474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D695D-29C1-EB4D-9873-199A91B0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15918"/>
            <a:ext cx="2152103" cy="4272816"/>
          </a:xfrm>
        </p:spPr>
        <p:txBody>
          <a:bodyPr>
            <a:normAutofit/>
          </a:bodyPr>
          <a:lstStyle/>
          <a:p>
            <a:r>
              <a:rPr lang="en-US" sz="2400"/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7DD543-A5CD-4348-8624-8B4E57DB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3C75-B544-0C4F-AF00-C86B1253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180" y="538843"/>
            <a:ext cx="7518024" cy="5758071"/>
          </a:xfrm>
        </p:spPr>
        <p:txBody>
          <a:bodyPr>
            <a:normAutofit/>
          </a:bodyPr>
          <a:lstStyle/>
          <a:p>
            <a:r>
              <a:rPr lang="en-US" sz="4000"/>
              <a:t>Tools</a:t>
            </a:r>
          </a:p>
          <a:p>
            <a:r>
              <a:rPr lang="en-US" sz="4000"/>
              <a:t>Upgrading SLES</a:t>
            </a:r>
          </a:p>
          <a:p>
            <a:r>
              <a:rPr lang="en-US" sz="4000"/>
              <a:t>Labs</a:t>
            </a:r>
          </a:p>
          <a:p>
            <a:pPr lvl="1"/>
            <a:r>
              <a:rPr lang="en-US" sz="4000"/>
              <a:t>Install Rancher 2.6 w/ letsencrypt</a:t>
            </a:r>
          </a:p>
          <a:p>
            <a:pPr lvl="1"/>
            <a:r>
              <a:rPr lang="en-US" sz="4000"/>
              <a:t>Backup and Restore Rancher</a:t>
            </a:r>
          </a:p>
          <a:p>
            <a:pPr lvl="1"/>
            <a:r>
              <a:rPr lang="en-US" sz="4000"/>
              <a:t>Upgrade Rancher + K3s/RKE</a:t>
            </a:r>
          </a:p>
        </p:txBody>
      </p:sp>
    </p:spTree>
    <p:extLst>
      <p:ext uri="{BB962C8B-B14F-4D97-AF65-F5344CB8AC3E}">
        <p14:creationId xmlns:p14="http://schemas.microsoft.com/office/powerpoint/2010/main" val="318526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2346-448E-F047-84E3-66242778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10DB0F-4B2C-6942-8DE7-2F5C9DBBE8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422701" y="1884620"/>
            <a:ext cx="3844925" cy="3844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2DBC0-AA2D-F549-B0B7-83505BB92ACD}"/>
              </a:ext>
            </a:extLst>
          </p:cNvPr>
          <p:cNvSpPr/>
          <p:nvPr/>
        </p:nvSpPr>
        <p:spPr>
          <a:xfrm>
            <a:off x="5989692" y="2050026"/>
            <a:ext cx="31114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sz="2400" dirty="0"/>
              <a:t>Awaken your home</a:t>
            </a:r>
          </a:p>
          <a:p>
            <a:r>
              <a:rPr lang="en-US" sz="2400" dirty="0" err="1"/>
              <a:t>www.home-assistant</a:t>
            </a:r>
            <a:r>
              <a:rPr lang="en-US" dirty="0" err="1"/>
              <a:t>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57B65-29C6-D941-8209-45B99B234AFF}"/>
              </a:ext>
            </a:extLst>
          </p:cNvPr>
          <p:cNvSpPr/>
          <p:nvPr/>
        </p:nvSpPr>
        <p:spPr>
          <a:xfrm>
            <a:off x="6046267" y="3404969"/>
            <a:ext cx="4426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Open source home automation that puts local control and privacy first. Powered by a worldwide community of tinkerers and DIY enthusiasts. Perfect to run on a Raspberry Pi or a local server.</a:t>
            </a:r>
          </a:p>
        </p:txBody>
      </p:sp>
    </p:spTree>
    <p:extLst>
      <p:ext uri="{BB962C8B-B14F-4D97-AF65-F5344CB8AC3E}">
        <p14:creationId xmlns:p14="http://schemas.microsoft.com/office/powerpoint/2010/main" val="294409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33C8E-A9CC-A444-BF5F-8618AA7861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838" y="2544286"/>
            <a:ext cx="7108825" cy="3473900"/>
          </a:xfrm>
        </p:spPr>
        <p:txBody>
          <a:bodyPr>
            <a:normAutofit fontScale="92500"/>
          </a:bodyPr>
          <a:lstStyle/>
          <a:p>
            <a:r>
              <a:rPr lang="en-US" dirty="0"/>
              <a:t>The “Don” method – Use SUSE Manager.</a:t>
            </a:r>
          </a:p>
          <a:p>
            <a:r>
              <a:rPr lang="en-US" dirty="0"/>
              <a:t>Boot from a “medium” and select “upgrade”</a:t>
            </a:r>
          </a:p>
          <a:p>
            <a:pPr lvl="1"/>
            <a:r>
              <a:rPr lang="en-US" dirty="0"/>
              <a:t>Good for skipping SPs or some other need for a “manual” upgrade</a:t>
            </a:r>
          </a:p>
          <a:p>
            <a:r>
              <a:rPr lang="en-US" dirty="0"/>
              <a:t>Via </a:t>
            </a:r>
            <a:r>
              <a:rPr lang="en-US" dirty="0" err="1"/>
              <a:t>YaST</a:t>
            </a:r>
            <a:r>
              <a:rPr lang="en-US" dirty="0"/>
              <a:t> using the online migration tool</a:t>
            </a:r>
          </a:p>
          <a:p>
            <a:r>
              <a:rPr lang="en-US" dirty="0" err="1"/>
              <a:t>zypper</a:t>
            </a:r>
            <a:r>
              <a:rPr lang="en-US" dirty="0"/>
              <a:t> migration</a:t>
            </a:r>
          </a:p>
          <a:p>
            <a:r>
              <a:rPr lang="en-US" dirty="0" err="1"/>
              <a:t>zypper</a:t>
            </a:r>
            <a:r>
              <a:rPr lang="en-US" dirty="0"/>
              <a:t> manually</a:t>
            </a:r>
          </a:p>
          <a:p>
            <a:pPr lvl="1"/>
            <a:r>
              <a:rPr lang="en-US" dirty="0"/>
              <a:t>Rename all of the main repos</a:t>
            </a:r>
          </a:p>
          <a:p>
            <a:pPr lvl="1"/>
            <a:r>
              <a:rPr lang="en-US" dirty="0" err="1"/>
              <a:t>zypper</a:t>
            </a:r>
            <a:r>
              <a:rPr lang="en-US" dirty="0"/>
              <a:t> ref &amp;&amp; </a:t>
            </a:r>
            <a:r>
              <a:rPr lang="en-US" dirty="0" err="1"/>
              <a:t>zypper</a:t>
            </a:r>
            <a:r>
              <a:rPr lang="en-US" dirty="0"/>
              <a:t> dup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8495C-3676-F045-B98A-0F43C9554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66D8E11-A83D-46AC-BA35-C493C365AC69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3A247-96AE-014A-A3BA-E0FE1FA69F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6" y="1520073"/>
            <a:ext cx="10728325" cy="3216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multiple ways to upgrade SLE or openSUSE Leap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05150B-881F-0344-B11A-291BC901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941026"/>
            <a:ext cx="10728324" cy="455509"/>
          </a:xfrm>
        </p:spPr>
        <p:txBody>
          <a:bodyPr/>
          <a:lstStyle/>
          <a:p>
            <a:r>
              <a:rPr lang="en-US" dirty="0"/>
              <a:t>SLE upgrades</a:t>
            </a:r>
          </a:p>
        </p:txBody>
      </p:sp>
    </p:spTree>
    <p:extLst>
      <p:ext uri="{BB962C8B-B14F-4D97-AF65-F5344CB8AC3E}">
        <p14:creationId xmlns:p14="http://schemas.microsoft.com/office/powerpoint/2010/main" val="61496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B682EB4-04F1-A248-8976-FA494E356F1A}"/>
              </a:ext>
            </a:extLst>
          </p:cNvPr>
          <p:cNvSpPr/>
          <p:nvPr/>
        </p:nvSpPr>
        <p:spPr>
          <a:xfrm>
            <a:off x="5811592" y="4078821"/>
            <a:ext cx="4939777" cy="21173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47E5C1-30BE-8F4B-A34B-BFF235EDFAF7}"/>
              </a:ext>
            </a:extLst>
          </p:cNvPr>
          <p:cNvSpPr/>
          <p:nvPr/>
        </p:nvSpPr>
        <p:spPr>
          <a:xfrm>
            <a:off x="5645266" y="1591743"/>
            <a:ext cx="5646740" cy="18570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Rancher 2.6 install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30C55-C788-2F41-8624-5F1D98A8FF48}"/>
              </a:ext>
            </a:extLst>
          </p:cNvPr>
          <p:cNvSpPr txBox="1"/>
          <p:nvPr/>
        </p:nvSpPr>
        <p:spPr>
          <a:xfrm>
            <a:off x="7179572" y="1024396"/>
            <a:ext cx="23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Cert-manager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EDC8D-8FD8-6E4E-8FD8-14B4D886363A}"/>
              </a:ext>
            </a:extLst>
          </p:cNvPr>
          <p:cNvSpPr txBox="1"/>
          <p:nvPr/>
        </p:nvSpPr>
        <p:spPr>
          <a:xfrm>
            <a:off x="5811592" y="1809121"/>
            <a:ext cx="5646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helm install cert-manager </a:t>
            </a:r>
            <a:r>
              <a:rPr lang="en-US" dirty="0" err="1"/>
              <a:t>jetstack</a:t>
            </a:r>
            <a:r>
              <a:rPr lang="en-US" dirty="0"/>
              <a:t>/cert-manager \</a:t>
            </a:r>
          </a:p>
          <a:p>
            <a:r>
              <a:rPr lang="en-US" dirty="0"/>
              <a:t>  --namespace cert-manager \</a:t>
            </a:r>
          </a:p>
          <a:p>
            <a:r>
              <a:rPr lang="en-US" dirty="0"/>
              <a:t>  --create-namespace \</a:t>
            </a:r>
          </a:p>
          <a:p>
            <a:r>
              <a:rPr lang="en-US" dirty="0"/>
              <a:t>  --version v1.5.1 \</a:t>
            </a:r>
          </a:p>
          <a:p>
            <a:r>
              <a:rPr lang="en-US" dirty="0"/>
              <a:t>  --set </a:t>
            </a:r>
            <a:r>
              <a:rPr lang="en-US" dirty="0" err="1"/>
              <a:t>installCRDs</a:t>
            </a:r>
            <a:r>
              <a:rPr lang="en-US" dirty="0"/>
              <a:t>=true</a:t>
            </a:r>
          </a:p>
        </p:txBody>
      </p:sp>
      <p:pic>
        <p:nvPicPr>
          <p:cNvPr id="2" name="Picture 2" descr="Getting Started With Rancher | BoxBoat">
            <a:extLst>
              <a:ext uri="{FF2B5EF4-FFF2-40B4-BE49-F238E27FC236}">
                <a16:creationId xmlns:a16="http://schemas.microsoft.com/office/drawing/2014/main" id="{6B9CF51E-21C0-F540-9275-146CD28F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1" y="2646985"/>
            <a:ext cx="3519564" cy="197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EF054-A28E-0F42-B2D1-AEC07CB059E4}"/>
              </a:ext>
            </a:extLst>
          </p:cNvPr>
          <p:cNvSpPr/>
          <p:nvPr/>
        </p:nvSpPr>
        <p:spPr>
          <a:xfrm>
            <a:off x="6006096" y="4164827"/>
            <a:ext cx="454002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helm install rancher rancher-latest/rancher \</a:t>
            </a:r>
          </a:p>
          <a:p>
            <a:r>
              <a:rPr lang="en-US" dirty="0"/>
              <a:t>--namespace cattle-system \</a:t>
            </a:r>
          </a:p>
          <a:p>
            <a:r>
              <a:rPr lang="en-US" dirty="0"/>
              <a:t>--create=namespace</a:t>
            </a:r>
          </a:p>
          <a:p>
            <a:r>
              <a:rPr lang="en-US" dirty="0"/>
              <a:t>--set hostname=</a:t>
            </a:r>
            <a:r>
              <a:rPr lang="en-US" dirty="0" err="1"/>
              <a:t>rancher.xyz.com</a:t>
            </a:r>
            <a:r>
              <a:rPr lang="en-US" dirty="0"/>
              <a:t> \</a:t>
            </a:r>
          </a:p>
          <a:p>
            <a:r>
              <a:rPr lang="en-US" dirty="0"/>
              <a:t>--set replicas=1</a:t>
            </a:r>
          </a:p>
          <a:p>
            <a:r>
              <a:rPr lang="en-US" dirty="0"/>
              <a:t>--set </a:t>
            </a:r>
            <a:r>
              <a:rPr lang="en-US" dirty="0" err="1"/>
              <a:t>bootstrapPassword</a:t>
            </a:r>
            <a:r>
              <a:rPr lang="en-US" dirty="0"/>
              <a:t>=admin</a:t>
            </a:r>
          </a:p>
          <a:p>
            <a:r>
              <a:rPr lang="en-US" dirty="0"/>
              <a:t>--version=2.6.0 (optional)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14E3E-9A61-4C43-944E-6A01061DB111}"/>
              </a:ext>
            </a:extLst>
          </p:cNvPr>
          <p:cNvSpPr txBox="1"/>
          <p:nvPr/>
        </p:nvSpPr>
        <p:spPr>
          <a:xfrm>
            <a:off x="7375918" y="3636863"/>
            <a:ext cx="23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Rancher </a:t>
            </a:r>
          </a:p>
        </p:txBody>
      </p:sp>
    </p:spTree>
    <p:extLst>
      <p:ext uri="{BB962C8B-B14F-4D97-AF65-F5344CB8AC3E}">
        <p14:creationId xmlns:p14="http://schemas.microsoft.com/office/powerpoint/2010/main" val="20318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DA749D-C5A6-E947-A233-90C0FE8E6F80}"/>
              </a:ext>
            </a:extLst>
          </p:cNvPr>
          <p:cNvSpPr/>
          <p:nvPr/>
        </p:nvSpPr>
        <p:spPr>
          <a:xfrm>
            <a:off x="5806217" y="1582020"/>
            <a:ext cx="4939777" cy="10419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B682EB4-04F1-A248-8976-FA494E356F1A}"/>
              </a:ext>
            </a:extLst>
          </p:cNvPr>
          <p:cNvSpPr/>
          <p:nvPr/>
        </p:nvSpPr>
        <p:spPr>
          <a:xfrm>
            <a:off x="5806217" y="3346683"/>
            <a:ext cx="4939777" cy="21180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Encrypt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30C55-C788-2F41-8624-5F1D98A8FF48}"/>
              </a:ext>
            </a:extLst>
          </p:cNvPr>
          <p:cNvSpPr txBox="1"/>
          <p:nvPr/>
        </p:nvSpPr>
        <p:spPr>
          <a:xfrm>
            <a:off x="6272062" y="1626558"/>
            <a:ext cx="4260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Let’s Encrypt servers will talk to the sever over the internet on</a:t>
            </a:r>
          </a:p>
          <a:p>
            <a:r>
              <a:rPr lang="en-US" sz="2000" b="1" dirty="0"/>
              <a:t>Port 80/443 </a:t>
            </a:r>
          </a:p>
        </p:txBody>
      </p:sp>
      <p:pic>
        <p:nvPicPr>
          <p:cNvPr id="2" name="Picture 2" descr="Getting Started With Rancher | BoxBoat">
            <a:extLst>
              <a:ext uri="{FF2B5EF4-FFF2-40B4-BE49-F238E27FC236}">
                <a16:creationId xmlns:a16="http://schemas.microsoft.com/office/drawing/2014/main" id="{6B9CF51E-21C0-F540-9275-146CD28F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76" y="1764610"/>
            <a:ext cx="3519564" cy="197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EF054-A28E-0F42-B2D1-AEC07CB059E4}"/>
              </a:ext>
            </a:extLst>
          </p:cNvPr>
          <p:cNvSpPr/>
          <p:nvPr/>
        </p:nvSpPr>
        <p:spPr>
          <a:xfrm>
            <a:off x="6006094" y="3503391"/>
            <a:ext cx="45400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helm install rancher rancher-latest/rancher \</a:t>
            </a:r>
          </a:p>
          <a:p>
            <a:r>
              <a:rPr lang="en-US" dirty="0"/>
              <a:t> --namespace cattle-system  \</a:t>
            </a:r>
          </a:p>
          <a:p>
            <a:r>
              <a:rPr lang="en-US" dirty="0"/>
              <a:t> --set hostname=rancher-</a:t>
            </a:r>
            <a:r>
              <a:rPr lang="en-US" dirty="0" err="1"/>
              <a:t>cert.susetech.org</a:t>
            </a:r>
            <a:r>
              <a:rPr lang="en-US" dirty="0"/>
              <a:t> \</a:t>
            </a:r>
          </a:p>
          <a:p>
            <a:r>
              <a:rPr lang="en-US" dirty="0"/>
              <a:t> --set replicas=1  \</a:t>
            </a:r>
          </a:p>
          <a:p>
            <a:r>
              <a:rPr lang="en-US" dirty="0"/>
              <a:t> --set </a:t>
            </a:r>
            <a:r>
              <a:rPr lang="en-US" dirty="0" err="1"/>
              <a:t>ingress.tls.source</a:t>
            </a:r>
            <a:r>
              <a:rPr lang="en-US" dirty="0"/>
              <a:t>=</a:t>
            </a:r>
            <a:r>
              <a:rPr lang="en-US" dirty="0" err="1"/>
              <a:t>letsEncrypt</a:t>
            </a:r>
            <a:r>
              <a:rPr lang="en-US" dirty="0"/>
              <a:t>  \</a:t>
            </a:r>
          </a:p>
          <a:p>
            <a:r>
              <a:rPr lang="en-US" dirty="0"/>
              <a:t> --set </a:t>
            </a:r>
            <a:r>
              <a:rPr lang="en-US" dirty="0" err="1"/>
              <a:t>letsEncrypt.email</a:t>
            </a:r>
            <a:r>
              <a:rPr lang="en-US" dirty="0"/>
              <a:t>=</a:t>
            </a:r>
            <a:r>
              <a:rPr lang="en-US" dirty="0" err="1"/>
              <a:t>erin@suse.com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14E3E-9A61-4C43-944E-6A01061DB111}"/>
              </a:ext>
            </a:extLst>
          </p:cNvPr>
          <p:cNvSpPr txBox="1"/>
          <p:nvPr/>
        </p:nvSpPr>
        <p:spPr>
          <a:xfrm>
            <a:off x="7076945" y="2754488"/>
            <a:ext cx="239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Rancher Install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C52E-0265-634F-9F2C-7D3C65D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5" y="4243563"/>
            <a:ext cx="3325446" cy="977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2E7DBE-1113-C941-B39D-ED89E610E844}"/>
              </a:ext>
            </a:extLst>
          </p:cNvPr>
          <p:cNvSpPr txBox="1"/>
          <p:nvPr/>
        </p:nvSpPr>
        <p:spPr>
          <a:xfrm>
            <a:off x="6776452" y="1018697"/>
            <a:ext cx="426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Rancher.xyz.com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059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Backup/Restore of Rancher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638E6-EFB6-3C42-91D9-A240BEFE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4" y="1952055"/>
            <a:ext cx="4822801" cy="3115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89CFC4-914E-E14D-A13B-74A26A69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2063"/>
            <a:ext cx="5489906" cy="26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212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7E8E2"/>
      </a:lt2>
      <a:accent1>
        <a:srgbClr val="9E96C6"/>
      </a:accent1>
      <a:accent2>
        <a:srgbClr val="7F8EBA"/>
      </a:accent2>
      <a:accent3>
        <a:srgbClr val="83A9BC"/>
      </a:accent3>
      <a:accent4>
        <a:srgbClr val="77AFAA"/>
      </a:accent4>
      <a:accent5>
        <a:srgbClr val="83AD98"/>
      </a:accent5>
      <a:accent6>
        <a:srgbClr val="78B07D"/>
      </a:accent6>
      <a:hlink>
        <a:srgbClr val="7E8752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372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Calisto MT</vt:lpstr>
      <vt:lpstr>Poppins Light</vt:lpstr>
      <vt:lpstr>Poppins SemiBold</vt:lpstr>
      <vt:lpstr>Univers Condensed</vt:lpstr>
      <vt:lpstr>ChronicleVTI</vt:lpstr>
      <vt:lpstr>SUSE at Home    </vt:lpstr>
      <vt:lpstr>PowerPoint Presentation</vt:lpstr>
      <vt:lpstr>PowerPoint Presentation</vt:lpstr>
      <vt:lpstr>Agenda</vt:lpstr>
      <vt:lpstr>Tools</vt:lpstr>
      <vt:lpstr>SLE upgrades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SUSE at Home SE – Hands on   </dc:title>
  <dc:creator>Erin Quill</dc:creator>
  <cp:lastModifiedBy>Erin Quill</cp:lastModifiedBy>
  <cp:revision>21</cp:revision>
  <dcterms:created xsi:type="dcterms:W3CDTF">2021-04-30T12:16:07Z</dcterms:created>
  <dcterms:modified xsi:type="dcterms:W3CDTF">2021-09-17T16:32:44Z</dcterms:modified>
</cp:coreProperties>
</file>